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84" y="-6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12/31/2018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dirty="0"/>
              <a:t>12/31/2018</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12/31/2018</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12/31/2018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7232D5-919A-4950-B584-DBD3CE240C9C}"/>
              </a:ext>
            </a:extLst>
          </p:cNvPr>
          <p:cNvSpPr>
            <a:spLocks noGrp="1"/>
          </p:cNvSpPr>
          <p:nvPr>
            <p:ph type="ctrTitle"/>
          </p:nvPr>
        </p:nvSpPr>
        <p:spPr/>
        <p:txBody>
          <a:bodyPr/>
          <a:lstStyle/>
          <a:p>
            <a:r>
              <a:rPr lang="en-GB" dirty="0"/>
              <a:t>Building a cluster</a:t>
            </a:r>
          </a:p>
        </p:txBody>
      </p:sp>
      <p:sp>
        <p:nvSpPr>
          <p:cNvPr id="3" name="Subtitle 2">
            <a:extLst>
              <a:ext uri="{FF2B5EF4-FFF2-40B4-BE49-F238E27FC236}">
                <a16:creationId xmlns="" xmlns:a16="http://schemas.microsoft.com/office/drawing/2014/main" id="{CD6C41C1-B267-4C6A-A507-66D851B55E5E}"/>
              </a:ext>
            </a:extLst>
          </p:cNvPr>
          <p:cNvSpPr>
            <a:spLocks noGrp="1"/>
          </p:cNvSpPr>
          <p:nvPr>
            <p:ph type="subTitle" idx="1"/>
          </p:nvPr>
        </p:nvSpPr>
        <p:spPr/>
        <p:txBody>
          <a:bodyPr>
            <a:normAutofit lnSpcReduction="10000"/>
          </a:bodyPr>
          <a:lstStyle/>
          <a:p>
            <a:r>
              <a:rPr lang="en-GB" dirty="0"/>
              <a:t>Dr Fran Adams</a:t>
            </a:r>
          </a:p>
          <a:p>
            <a:r>
              <a:rPr lang="en-GB" dirty="0"/>
              <a:t>GP Partner and Research Lead, MyHealth, York</a:t>
            </a:r>
          </a:p>
          <a:p>
            <a:r>
              <a:rPr lang="en-GB" dirty="0"/>
              <a:t>fadams1@nhs.net</a:t>
            </a:r>
          </a:p>
        </p:txBody>
      </p:sp>
    </p:spTree>
    <p:extLst>
      <p:ext uri="{BB962C8B-B14F-4D97-AF65-F5344CB8AC3E}">
        <p14:creationId xmlns:p14="http://schemas.microsoft.com/office/powerpoint/2010/main" val="2850561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7E9545-99B5-4B69-B9CB-772626B3C63C}"/>
              </a:ext>
            </a:extLst>
          </p:cNvPr>
          <p:cNvSpPr>
            <a:spLocks noGrp="1"/>
          </p:cNvSpPr>
          <p:nvPr>
            <p:ph type="title"/>
          </p:nvPr>
        </p:nvSpPr>
        <p:spPr/>
        <p:txBody>
          <a:bodyPr/>
          <a:lstStyle/>
          <a:p>
            <a:r>
              <a:rPr lang="en-GB" dirty="0"/>
              <a:t>What we did…….</a:t>
            </a:r>
          </a:p>
        </p:txBody>
      </p:sp>
      <p:sp>
        <p:nvSpPr>
          <p:cNvPr id="3" name="Text Placeholder 2">
            <a:extLst>
              <a:ext uri="{FF2B5EF4-FFF2-40B4-BE49-F238E27FC236}">
                <a16:creationId xmlns="" xmlns:a16="http://schemas.microsoft.com/office/drawing/2014/main" id="{184F030D-2862-4FB8-824F-5E5FB7108E82}"/>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519072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A5F83D-BB2F-4369-BAC7-9F3B4DD20E99}"/>
              </a:ext>
            </a:extLst>
          </p:cNvPr>
          <p:cNvSpPr>
            <a:spLocks noGrp="1"/>
          </p:cNvSpPr>
          <p:nvPr>
            <p:ph type="title"/>
          </p:nvPr>
        </p:nvSpPr>
        <p:spPr>
          <a:xfrm>
            <a:off x="2005849" y="249075"/>
            <a:ext cx="7729728" cy="1188720"/>
          </a:xfrm>
        </p:spPr>
        <p:txBody>
          <a:bodyPr/>
          <a:lstStyle/>
          <a:p>
            <a:r>
              <a:rPr lang="en-GB" dirty="0"/>
              <a:t>The pitch…..</a:t>
            </a:r>
          </a:p>
        </p:txBody>
      </p:sp>
      <p:sp>
        <p:nvSpPr>
          <p:cNvPr id="3" name="Content Placeholder 2">
            <a:extLst>
              <a:ext uri="{FF2B5EF4-FFF2-40B4-BE49-F238E27FC236}">
                <a16:creationId xmlns="" xmlns:a16="http://schemas.microsoft.com/office/drawing/2014/main" id="{3ECA41F4-7657-447E-9EBC-D73078F94834}"/>
              </a:ext>
            </a:extLst>
          </p:cNvPr>
          <p:cNvSpPr>
            <a:spLocks noGrp="1"/>
          </p:cNvSpPr>
          <p:nvPr>
            <p:ph idx="1"/>
          </p:nvPr>
        </p:nvSpPr>
        <p:spPr>
          <a:xfrm>
            <a:off x="2231136" y="1602606"/>
            <a:ext cx="7729728" cy="4135585"/>
          </a:xfrm>
        </p:spPr>
        <p:txBody>
          <a:bodyPr>
            <a:noAutofit/>
          </a:bodyPr>
          <a:lstStyle/>
          <a:p>
            <a:r>
              <a:rPr lang="en-GB" sz="3600" dirty="0"/>
              <a:t>Emailed 2 research-naïve practices</a:t>
            </a:r>
          </a:p>
          <a:p>
            <a:r>
              <a:rPr lang="en-GB" sz="3600" dirty="0"/>
              <a:t>Forwarded the letter from the CRN about Clusters</a:t>
            </a:r>
          </a:p>
          <a:p>
            <a:r>
              <a:rPr lang="en-GB" sz="3600" dirty="0"/>
              <a:t>Told them what I’ve told you</a:t>
            </a:r>
          </a:p>
          <a:p>
            <a:r>
              <a:rPr lang="en-GB" sz="3600" dirty="0"/>
              <a:t>Only gave them till the end of the week to get back to me</a:t>
            </a:r>
          </a:p>
          <a:p>
            <a:r>
              <a:rPr lang="en-GB" sz="3600" dirty="0"/>
              <a:t>Surprisingly, both replied with a “Yes!”</a:t>
            </a:r>
          </a:p>
        </p:txBody>
      </p:sp>
    </p:spTree>
    <p:extLst>
      <p:ext uri="{BB962C8B-B14F-4D97-AF65-F5344CB8AC3E}">
        <p14:creationId xmlns:p14="http://schemas.microsoft.com/office/powerpoint/2010/main" val="2872040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99CFCA-AD1C-4A1D-9CFE-CA185FE01924}"/>
              </a:ext>
            </a:extLst>
          </p:cNvPr>
          <p:cNvSpPr>
            <a:spLocks noGrp="1"/>
          </p:cNvSpPr>
          <p:nvPr>
            <p:ph type="title"/>
          </p:nvPr>
        </p:nvSpPr>
        <p:spPr/>
        <p:txBody>
          <a:bodyPr/>
          <a:lstStyle/>
          <a:p>
            <a:r>
              <a:rPr lang="en-GB" dirty="0"/>
              <a:t>In the beginning…..</a:t>
            </a:r>
          </a:p>
        </p:txBody>
      </p:sp>
      <p:sp>
        <p:nvSpPr>
          <p:cNvPr id="3" name="Content Placeholder 2">
            <a:extLst>
              <a:ext uri="{FF2B5EF4-FFF2-40B4-BE49-F238E27FC236}">
                <a16:creationId xmlns="" xmlns:a16="http://schemas.microsoft.com/office/drawing/2014/main" id="{82EC3E4F-2415-4CAB-811F-AACB1913D8F6}"/>
              </a:ext>
            </a:extLst>
          </p:cNvPr>
          <p:cNvSpPr>
            <a:spLocks noGrp="1"/>
          </p:cNvSpPr>
          <p:nvPr>
            <p:ph idx="1"/>
          </p:nvPr>
        </p:nvSpPr>
        <p:spPr/>
        <p:txBody>
          <a:bodyPr>
            <a:normAutofit/>
          </a:bodyPr>
          <a:lstStyle/>
          <a:p>
            <a:r>
              <a:rPr lang="en-GB" sz="2800" dirty="0"/>
              <a:t>Encouraged each site to “identify” a GP and Nurse as their Research team</a:t>
            </a:r>
          </a:p>
          <a:p>
            <a:r>
              <a:rPr lang="en-GB" sz="2800" dirty="0"/>
              <a:t>Set up a meeting</a:t>
            </a:r>
          </a:p>
          <a:p>
            <a:r>
              <a:rPr lang="en-GB" sz="2800" dirty="0"/>
              <a:t>Invited Carla – Senior Community Nurse within the Y&amp;H Community Delivery Team</a:t>
            </a:r>
          </a:p>
        </p:txBody>
      </p:sp>
    </p:spTree>
    <p:extLst>
      <p:ext uri="{BB962C8B-B14F-4D97-AF65-F5344CB8AC3E}">
        <p14:creationId xmlns:p14="http://schemas.microsoft.com/office/powerpoint/2010/main" val="1870489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B75C3A-902F-4655-A670-B96CCCD3E36E}"/>
              </a:ext>
            </a:extLst>
          </p:cNvPr>
          <p:cNvSpPr>
            <a:spLocks noGrp="1"/>
          </p:cNvSpPr>
          <p:nvPr>
            <p:ph type="title"/>
          </p:nvPr>
        </p:nvSpPr>
        <p:spPr>
          <a:xfrm>
            <a:off x="2231136" y="686397"/>
            <a:ext cx="7729728" cy="1188720"/>
          </a:xfrm>
        </p:spPr>
        <p:txBody>
          <a:bodyPr>
            <a:normAutofit fontScale="90000"/>
          </a:bodyPr>
          <a:lstStyle/>
          <a:p>
            <a:r>
              <a:rPr lang="en-GB" dirty="0"/>
              <a:t/>
            </a:r>
            <a:br>
              <a:rPr lang="en-GB" dirty="0"/>
            </a:br>
            <a:r>
              <a:rPr lang="en-GB" dirty="0"/>
              <a:t/>
            </a:r>
            <a:br>
              <a:rPr lang="en-GB" dirty="0"/>
            </a:br>
            <a:r>
              <a:rPr lang="en-GB" dirty="0"/>
              <a:t>In the beginning (</a:t>
            </a:r>
            <a:r>
              <a:rPr lang="en-GB" dirty="0" err="1"/>
              <a:t>cont</a:t>
            </a:r>
            <a:r>
              <a:rPr lang="en-GB" dirty="0"/>
              <a:t>)</a:t>
            </a:r>
            <a:br>
              <a:rPr lang="en-GB" dirty="0"/>
            </a:br>
            <a:r>
              <a:rPr lang="en-GB" dirty="0"/>
              <a:t/>
            </a:r>
            <a:br>
              <a:rPr lang="en-GB" dirty="0"/>
            </a:br>
            <a:r>
              <a:rPr lang="en-GB" dirty="0"/>
              <a:t/>
            </a:r>
            <a:br>
              <a:rPr lang="en-GB" dirty="0"/>
            </a:br>
            <a:endParaRPr lang="en-GB" dirty="0"/>
          </a:p>
        </p:txBody>
      </p:sp>
      <p:sp>
        <p:nvSpPr>
          <p:cNvPr id="3" name="Content Placeholder 2">
            <a:extLst>
              <a:ext uri="{FF2B5EF4-FFF2-40B4-BE49-F238E27FC236}">
                <a16:creationId xmlns="" xmlns:a16="http://schemas.microsoft.com/office/drawing/2014/main" id="{C090D29F-1952-4728-922C-913CBC42949C}"/>
              </a:ext>
            </a:extLst>
          </p:cNvPr>
          <p:cNvSpPr>
            <a:spLocks noGrp="1"/>
          </p:cNvSpPr>
          <p:nvPr>
            <p:ph idx="1"/>
          </p:nvPr>
        </p:nvSpPr>
        <p:spPr>
          <a:xfrm>
            <a:off x="2182898" y="2134461"/>
            <a:ext cx="7729728" cy="4037142"/>
          </a:xfrm>
        </p:spPr>
        <p:txBody>
          <a:bodyPr>
            <a:normAutofit/>
          </a:bodyPr>
          <a:lstStyle/>
          <a:p>
            <a:pPr marL="0" indent="0">
              <a:buNone/>
            </a:pPr>
            <a:r>
              <a:rPr lang="en-GB" sz="2400" dirty="0"/>
              <a:t>Key questions raised:</a:t>
            </a:r>
          </a:p>
          <a:p>
            <a:pPr marL="0" indent="0">
              <a:buNone/>
            </a:pPr>
            <a:r>
              <a:rPr lang="en-GB" sz="2400" dirty="0"/>
              <a:t>	What do you tell patients? – how do we get 	them on board?</a:t>
            </a:r>
          </a:p>
          <a:p>
            <a:pPr marL="0" indent="0">
              <a:buNone/>
            </a:pPr>
            <a:r>
              <a:rPr lang="en-GB" sz="2400" dirty="0"/>
              <a:t>	How much GP time will it take?</a:t>
            </a:r>
          </a:p>
          <a:p>
            <a:pPr marL="0" indent="0">
              <a:buNone/>
            </a:pPr>
            <a:r>
              <a:rPr lang="en-GB" sz="2400" dirty="0"/>
              <a:t>	How much nurse time will it take?</a:t>
            </a:r>
          </a:p>
          <a:p>
            <a:pPr marL="0" indent="0">
              <a:buNone/>
            </a:pPr>
            <a:r>
              <a:rPr lang="en-GB" sz="2400" dirty="0"/>
              <a:t>	What is Research-Ready?</a:t>
            </a:r>
          </a:p>
          <a:p>
            <a:pPr marL="0" indent="0">
              <a:buNone/>
            </a:pPr>
            <a:r>
              <a:rPr lang="en-GB" sz="2400" dirty="0"/>
              <a:t>	What is GCP and how do we get it?</a:t>
            </a:r>
          </a:p>
          <a:p>
            <a:pPr marL="0" indent="0">
              <a:buNone/>
            </a:pPr>
            <a:endParaRPr lang="en-GB" sz="2400" dirty="0"/>
          </a:p>
        </p:txBody>
      </p:sp>
    </p:spTree>
    <p:extLst>
      <p:ext uri="{BB962C8B-B14F-4D97-AF65-F5344CB8AC3E}">
        <p14:creationId xmlns:p14="http://schemas.microsoft.com/office/powerpoint/2010/main" val="786916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C3135D-EB97-49C4-AFBA-67B27183F822}"/>
              </a:ext>
            </a:extLst>
          </p:cNvPr>
          <p:cNvSpPr>
            <a:spLocks noGrp="1"/>
          </p:cNvSpPr>
          <p:nvPr>
            <p:ph type="title"/>
          </p:nvPr>
        </p:nvSpPr>
        <p:spPr/>
        <p:txBody>
          <a:bodyPr/>
          <a:lstStyle/>
          <a:p>
            <a:r>
              <a:rPr lang="en-GB" dirty="0"/>
              <a:t>Moving on…..</a:t>
            </a:r>
          </a:p>
        </p:txBody>
      </p:sp>
      <p:sp>
        <p:nvSpPr>
          <p:cNvPr id="3" name="Content Placeholder 2">
            <a:extLst>
              <a:ext uri="{FF2B5EF4-FFF2-40B4-BE49-F238E27FC236}">
                <a16:creationId xmlns="" xmlns:a16="http://schemas.microsoft.com/office/drawing/2014/main" id="{7D5B2533-FA8A-4641-B4A1-33CE8F793AF0}"/>
              </a:ext>
            </a:extLst>
          </p:cNvPr>
          <p:cNvSpPr>
            <a:spLocks noGrp="1"/>
          </p:cNvSpPr>
          <p:nvPr>
            <p:ph idx="1"/>
          </p:nvPr>
        </p:nvSpPr>
        <p:spPr/>
        <p:txBody>
          <a:bodyPr>
            <a:normAutofit fontScale="92500" lnSpcReduction="20000"/>
          </a:bodyPr>
          <a:lstStyle/>
          <a:p>
            <a:r>
              <a:rPr lang="en-GB" dirty="0"/>
              <a:t>Meet every 3 months	</a:t>
            </a:r>
          </a:p>
          <a:p>
            <a:pPr lvl="3"/>
            <a:r>
              <a:rPr lang="en-GB" dirty="0"/>
              <a:t>2 hours</a:t>
            </a:r>
          </a:p>
          <a:p>
            <a:pPr lvl="3"/>
            <a:r>
              <a:rPr lang="en-GB" dirty="0"/>
              <a:t>During the working day</a:t>
            </a:r>
          </a:p>
          <a:p>
            <a:endParaRPr lang="en-GB" dirty="0"/>
          </a:p>
          <a:p>
            <a:r>
              <a:rPr lang="en-GB" dirty="0"/>
              <a:t>Identified good “starter studies”  - database searches</a:t>
            </a:r>
          </a:p>
          <a:p>
            <a:r>
              <a:rPr lang="en-GB" dirty="0"/>
              <a:t>Studies we have already “test-driven” at MyHealth</a:t>
            </a:r>
          </a:p>
          <a:p>
            <a:r>
              <a:rPr lang="en-GB" dirty="0"/>
              <a:t>Nurse-Nurse support</a:t>
            </a:r>
          </a:p>
          <a:p>
            <a:r>
              <a:rPr lang="en-GB" dirty="0"/>
              <a:t>Sharing search criteria – we are all </a:t>
            </a:r>
            <a:r>
              <a:rPr lang="en-GB" dirty="0" err="1"/>
              <a:t>EMISWeb</a:t>
            </a:r>
            <a:endParaRPr lang="en-GB" dirty="0"/>
          </a:p>
          <a:p>
            <a:r>
              <a:rPr lang="en-GB" dirty="0"/>
              <a:t>Feeding back on problems we had faced and potential solutions</a:t>
            </a:r>
          </a:p>
        </p:txBody>
      </p:sp>
    </p:spTree>
    <p:extLst>
      <p:ext uri="{BB962C8B-B14F-4D97-AF65-F5344CB8AC3E}">
        <p14:creationId xmlns:p14="http://schemas.microsoft.com/office/powerpoint/2010/main" val="51770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468B7A-5BF6-4404-A990-E6C0875B5ED1}"/>
              </a:ext>
            </a:extLst>
          </p:cNvPr>
          <p:cNvSpPr>
            <a:spLocks noGrp="1"/>
          </p:cNvSpPr>
          <p:nvPr>
            <p:ph type="title"/>
          </p:nvPr>
        </p:nvSpPr>
        <p:spPr/>
        <p:txBody>
          <a:bodyPr/>
          <a:lstStyle/>
          <a:p>
            <a:r>
              <a:rPr lang="en-GB" dirty="0"/>
              <a:t>Now…..</a:t>
            </a:r>
          </a:p>
        </p:txBody>
      </p:sp>
      <p:sp>
        <p:nvSpPr>
          <p:cNvPr id="3" name="Content Placeholder 2">
            <a:extLst>
              <a:ext uri="{FF2B5EF4-FFF2-40B4-BE49-F238E27FC236}">
                <a16:creationId xmlns="" xmlns:a16="http://schemas.microsoft.com/office/drawing/2014/main" id="{4388526D-2D5D-4EF6-8F8E-C3C635886950}"/>
              </a:ext>
            </a:extLst>
          </p:cNvPr>
          <p:cNvSpPr>
            <a:spLocks noGrp="1"/>
          </p:cNvSpPr>
          <p:nvPr>
            <p:ph idx="1"/>
          </p:nvPr>
        </p:nvSpPr>
        <p:spPr/>
        <p:txBody>
          <a:bodyPr/>
          <a:lstStyle/>
          <a:p>
            <a:r>
              <a:rPr lang="en-GB" dirty="0"/>
              <a:t>Much more a Sharing of Ideas</a:t>
            </a:r>
          </a:p>
          <a:p>
            <a:r>
              <a:rPr lang="en-GB" dirty="0"/>
              <a:t>Share good recruitment strategies employed at any practice</a:t>
            </a:r>
          </a:p>
          <a:p>
            <a:r>
              <a:rPr lang="en-GB" dirty="0"/>
              <a:t>Meet 4-5 times a year</a:t>
            </a:r>
          </a:p>
          <a:p>
            <a:r>
              <a:rPr lang="en-GB" dirty="0"/>
              <a:t>Regular email contact</a:t>
            </a:r>
          </a:p>
          <a:p>
            <a:r>
              <a:rPr lang="en-GB" dirty="0"/>
              <a:t>GCP refresher – 5 of us all went together to </a:t>
            </a:r>
            <a:r>
              <a:rPr lang="en-GB" dirty="0" err="1"/>
              <a:t>Saltaire</a:t>
            </a:r>
            <a:endParaRPr lang="en-GB" dirty="0"/>
          </a:p>
        </p:txBody>
      </p:sp>
    </p:spTree>
    <p:extLst>
      <p:ext uri="{BB962C8B-B14F-4D97-AF65-F5344CB8AC3E}">
        <p14:creationId xmlns:p14="http://schemas.microsoft.com/office/powerpoint/2010/main" val="825003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A3A560-A1CA-4871-AD43-A4974A798708}"/>
              </a:ext>
            </a:extLst>
          </p:cNvPr>
          <p:cNvSpPr>
            <a:spLocks noGrp="1"/>
          </p:cNvSpPr>
          <p:nvPr>
            <p:ph type="title"/>
          </p:nvPr>
        </p:nvSpPr>
        <p:spPr/>
        <p:txBody>
          <a:bodyPr/>
          <a:lstStyle/>
          <a:p>
            <a:r>
              <a:rPr lang="en-GB" dirty="0"/>
              <a:t>Benefits of the cluster</a:t>
            </a:r>
          </a:p>
        </p:txBody>
      </p:sp>
      <p:sp>
        <p:nvSpPr>
          <p:cNvPr id="3" name="Text Placeholder 2">
            <a:extLst>
              <a:ext uri="{FF2B5EF4-FFF2-40B4-BE49-F238E27FC236}">
                <a16:creationId xmlns="" xmlns:a16="http://schemas.microsoft.com/office/drawing/2014/main" id="{9C6E652E-77C6-4B8E-82B2-C5CACE52E6A6}"/>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323924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6E7AE9-E59F-417D-9F8D-FB6BA79EA9E1}"/>
              </a:ext>
            </a:extLst>
          </p:cNvPr>
          <p:cNvSpPr>
            <a:spLocks noGrp="1"/>
          </p:cNvSpPr>
          <p:nvPr>
            <p:ph type="title"/>
          </p:nvPr>
        </p:nvSpPr>
        <p:spPr/>
        <p:txBody>
          <a:bodyPr/>
          <a:lstStyle/>
          <a:p>
            <a:r>
              <a:rPr lang="en-GB" dirty="0"/>
              <a:t>For </a:t>
            </a:r>
            <a:r>
              <a:rPr lang="en-GB" dirty="0" err="1"/>
              <a:t>Myhealth</a:t>
            </a:r>
            <a:r>
              <a:rPr lang="en-GB" dirty="0"/>
              <a:t>:</a:t>
            </a:r>
          </a:p>
        </p:txBody>
      </p:sp>
      <p:sp>
        <p:nvSpPr>
          <p:cNvPr id="3" name="Content Placeholder 2">
            <a:extLst>
              <a:ext uri="{FF2B5EF4-FFF2-40B4-BE49-F238E27FC236}">
                <a16:creationId xmlns="" xmlns:a16="http://schemas.microsoft.com/office/drawing/2014/main" id="{3B25F67A-3F6F-420B-8108-E3CFEF04093D}"/>
              </a:ext>
            </a:extLst>
          </p:cNvPr>
          <p:cNvSpPr>
            <a:spLocks noGrp="1"/>
          </p:cNvSpPr>
          <p:nvPr>
            <p:ph idx="1"/>
          </p:nvPr>
        </p:nvSpPr>
        <p:spPr/>
        <p:txBody>
          <a:bodyPr/>
          <a:lstStyle/>
          <a:p>
            <a:r>
              <a:rPr lang="en-GB" sz="2000" dirty="0"/>
              <a:t>Enabled us to continue to access core funding from the CRN</a:t>
            </a:r>
          </a:p>
          <a:p>
            <a:r>
              <a:rPr lang="en-GB" sz="2000" dirty="0"/>
              <a:t>Learn for successful recruitment strategies at other sites</a:t>
            </a:r>
          </a:p>
          <a:p>
            <a:r>
              <a:rPr lang="en-GB" sz="2000" dirty="0"/>
              <a:t>Borrow search criteria</a:t>
            </a:r>
          </a:p>
          <a:p>
            <a:r>
              <a:rPr lang="en-GB" sz="2000" dirty="0"/>
              <a:t>We have an established working relationship for PIC site activity</a:t>
            </a:r>
          </a:p>
          <a:p>
            <a:pPr lvl="3"/>
            <a:r>
              <a:rPr lang="en-GB" sz="1800" dirty="0"/>
              <a:t>Industry studies</a:t>
            </a:r>
          </a:p>
          <a:p>
            <a:pPr lvl="3"/>
            <a:r>
              <a:rPr lang="en-GB" sz="1800" dirty="0"/>
              <a:t>More attractive</a:t>
            </a:r>
          </a:p>
          <a:p>
            <a:pPr lvl="3"/>
            <a:r>
              <a:rPr lang="en-GB" sz="1800" dirty="0"/>
              <a:t>From 20,000 to nearly 60,000 patients</a:t>
            </a:r>
          </a:p>
        </p:txBody>
      </p:sp>
    </p:spTree>
    <p:extLst>
      <p:ext uri="{BB962C8B-B14F-4D97-AF65-F5344CB8AC3E}">
        <p14:creationId xmlns:p14="http://schemas.microsoft.com/office/powerpoint/2010/main" val="2071156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129D6E-71C8-4872-982F-051CD5121421}"/>
              </a:ext>
            </a:extLst>
          </p:cNvPr>
          <p:cNvSpPr>
            <a:spLocks noGrp="1"/>
          </p:cNvSpPr>
          <p:nvPr>
            <p:ph type="title"/>
          </p:nvPr>
        </p:nvSpPr>
        <p:spPr/>
        <p:txBody>
          <a:bodyPr/>
          <a:lstStyle/>
          <a:p>
            <a:r>
              <a:rPr lang="en-GB" dirty="0"/>
              <a:t>For our Cluster practices:</a:t>
            </a:r>
          </a:p>
        </p:txBody>
      </p:sp>
      <p:sp>
        <p:nvSpPr>
          <p:cNvPr id="3" name="Content Placeholder 2">
            <a:extLst>
              <a:ext uri="{FF2B5EF4-FFF2-40B4-BE49-F238E27FC236}">
                <a16:creationId xmlns="" xmlns:a16="http://schemas.microsoft.com/office/drawing/2014/main" id="{EAD44E97-F503-457D-A831-04C49B9D4903}"/>
              </a:ext>
            </a:extLst>
          </p:cNvPr>
          <p:cNvSpPr>
            <a:spLocks noGrp="1"/>
          </p:cNvSpPr>
          <p:nvPr>
            <p:ph idx="1"/>
          </p:nvPr>
        </p:nvSpPr>
        <p:spPr/>
        <p:txBody>
          <a:bodyPr>
            <a:normAutofit/>
          </a:bodyPr>
          <a:lstStyle/>
          <a:p>
            <a:r>
              <a:rPr lang="en-GB" sz="2800" dirty="0"/>
              <a:t>“For us it’s straightforward.  Without the push and support of the cluster we wouldn’t have got involved with research at all.  The meetings are useful moral support and guidance but also help from Carla with for instance the PPG presentation was invaluable”</a:t>
            </a:r>
          </a:p>
          <a:p>
            <a:endParaRPr lang="en-GB" dirty="0"/>
          </a:p>
        </p:txBody>
      </p:sp>
    </p:spTree>
    <p:extLst>
      <p:ext uri="{BB962C8B-B14F-4D97-AF65-F5344CB8AC3E}">
        <p14:creationId xmlns:p14="http://schemas.microsoft.com/office/powerpoint/2010/main" val="3142682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69055488-E298-472C-A15D-FF661F0F2AEC}"/>
              </a:ext>
            </a:extLst>
          </p:cNvPr>
          <p:cNvSpPr>
            <a:spLocks noGrp="1"/>
          </p:cNvSpPr>
          <p:nvPr>
            <p:ph type="title"/>
          </p:nvPr>
        </p:nvSpPr>
        <p:spPr/>
        <p:txBody>
          <a:bodyPr/>
          <a:lstStyle/>
          <a:p>
            <a:r>
              <a:rPr lang="en-GB" dirty="0"/>
              <a:t>And……</a:t>
            </a:r>
          </a:p>
        </p:txBody>
      </p:sp>
      <p:sp>
        <p:nvSpPr>
          <p:cNvPr id="3" name="Content Placeholder 2">
            <a:extLst>
              <a:ext uri="{FF2B5EF4-FFF2-40B4-BE49-F238E27FC236}">
                <a16:creationId xmlns="" xmlns:a16="http://schemas.microsoft.com/office/drawing/2014/main" id="{D242ACF0-DD01-40CB-B8D5-5994E5A20A75}"/>
              </a:ext>
            </a:extLst>
          </p:cNvPr>
          <p:cNvSpPr>
            <a:spLocks noGrp="1"/>
          </p:cNvSpPr>
          <p:nvPr>
            <p:ph idx="1"/>
          </p:nvPr>
        </p:nvSpPr>
        <p:spPr/>
        <p:txBody>
          <a:bodyPr>
            <a:normAutofit fontScale="92500" lnSpcReduction="20000"/>
          </a:bodyPr>
          <a:lstStyle/>
          <a:p>
            <a:r>
              <a:rPr lang="en-GB" sz="2800" dirty="0"/>
              <a:t>“Basically, I don’t think we would have got involved with research at all without being part of a cluster so from our point of view it has been invaluable.  We have had a hand to guide us and someone we can ask those stupid questions to (which we might  otherwise not feel able to ask…or know to ask!) It has been a great experience and we fell very supported by yourself and the other cluster members – it helps with motivation too!”</a:t>
            </a:r>
          </a:p>
          <a:p>
            <a:endParaRPr lang="en-GB" dirty="0"/>
          </a:p>
        </p:txBody>
      </p:sp>
    </p:spTree>
    <p:extLst>
      <p:ext uri="{BB962C8B-B14F-4D97-AF65-F5344CB8AC3E}">
        <p14:creationId xmlns:p14="http://schemas.microsoft.com/office/powerpoint/2010/main" val="547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BF0F70-97B5-4630-8736-C3DD6B7AACCC}"/>
              </a:ext>
            </a:extLst>
          </p:cNvPr>
          <p:cNvSpPr>
            <a:spLocks noGrp="1"/>
          </p:cNvSpPr>
          <p:nvPr>
            <p:ph type="title"/>
          </p:nvPr>
        </p:nvSpPr>
        <p:spPr/>
        <p:txBody>
          <a:bodyPr/>
          <a:lstStyle/>
          <a:p>
            <a:r>
              <a:rPr lang="en-GB" dirty="0"/>
              <a:t>Our Journey</a:t>
            </a:r>
          </a:p>
        </p:txBody>
      </p:sp>
      <p:sp>
        <p:nvSpPr>
          <p:cNvPr id="3" name="Text Placeholder 2">
            <a:extLst>
              <a:ext uri="{FF2B5EF4-FFF2-40B4-BE49-F238E27FC236}">
                <a16:creationId xmlns="" xmlns:a16="http://schemas.microsoft.com/office/drawing/2014/main" id="{D462CA49-CE7E-470F-8D7E-E83850DE0365}"/>
              </a:ext>
            </a:extLst>
          </p:cNvPr>
          <p:cNvSpPr>
            <a:spLocks noGrp="1"/>
          </p:cNvSpPr>
          <p:nvPr>
            <p:ph type="body" idx="1"/>
          </p:nvPr>
        </p:nvSpPr>
        <p:spPr/>
        <p:txBody>
          <a:bodyPr/>
          <a:lstStyle/>
          <a:p>
            <a:r>
              <a:rPr lang="en-GB" dirty="0"/>
              <a:t>Why we got involved in Primary Care Research</a:t>
            </a:r>
          </a:p>
        </p:txBody>
      </p:sp>
    </p:spTree>
    <p:extLst>
      <p:ext uri="{BB962C8B-B14F-4D97-AF65-F5344CB8AC3E}">
        <p14:creationId xmlns:p14="http://schemas.microsoft.com/office/powerpoint/2010/main" val="328496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B87FCE-4AAC-44AC-9889-94A5EC3EFF8E}"/>
              </a:ext>
            </a:extLst>
          </p:cNvPr>
          <p:cNvSpPr>
            <a:spLocks noGrp="1"/>
          </p:cNvSpPr>
          <p:nvPr>
            <p:ph type="title"/>
          </p:nvPr>
        </p:nvSpPr>
        <p:spPr/>
        <p:txBody>
          <a:bodyPr/>
          <a:lstStyle/>
          <a:p>
            <a:r>
              <a:rPr lang="en-GB" dirty="0"/>
              <a:t>Any questions?</a:t>
            </a:r>
          </a:p>
        </p:txBody>
      </p:sp>
      <p:sp>
        <p:nvSpPr>
          <p:cNvPr id="3" name="Text Placeholder 2">
            <a:extLst>
              <a:ext uri="{FF2B5EF4-FFF2-40B4-BE49-F238E27FC236}">
                <a16:creationId xmlns="" xmlns:a16="http://schemas.microsoft.com/office/drawing/2014/main" id="{8B47096B-AD4E-4BF8-8F3E-B6A9F12AA586}"/>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84799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4F8B35-AFA8-4068-8141-9E0049D9E2FA}"/>
              </a:ext>
            </a:extLst>
          </p:cNvPr>
          <p:cNvSpPr>
            <a:spLocks noGrp="1"/>
          </p:cNvSpPr>
          <p:nvPr>
            <p:ph type="title"/>
          </p:nvPr>
        </p:nvSpPr>
        <p:spPr/>
        <p:txBody>
          <a:bodyPr/>
          <a:lstStyle/>
          <a:p>
            <a:r>
              <a:rPr lang="en-GB" dirty="0"/>
              <a:t>Dr William Pickles 1885-1969</a:t>
            </a:r>
          </a:p>
        </p:txBody>
      </p:sp>
      <p:sp>
        <p:nvSpPr>
          <p:cNvPr id="3" name="Content Placeholder 2">
            <a:extLst>
              <a:ext uri="{FF2B5EF4-FFF2-40B4-BE49-F238E27FC236}">
                <a16:creationId xmlns="" xmlns:a16="http://schemas.microsoft.com/office/drawing/2014/main" id="{13CA5B55-9012-4CF5-B630-4285977CF189}"/>
              </a:ext>
            </a:extLst>
          </p:cNvPr>
          <p:cNvSpPr>
            <a:spLocks noGrp="1"/>
          </p:cNvSpPr>
          <p:nvPr>
            <p:ph idx="1"/>
          </p:nvPr>
        </p:nvSpPr>
        <p:spPr/>
        <p:txBody>
          <a:bodyPr/>
          <a:lstStyle/>
          <a:p>
            <a:r>
              <a:rPr lang="en-GB" dirty="0"/>
              <a:t>“Touted the benefits of being a General Practitioner to study diseases”</a:t>
            </a:r>
          </a:p>
          <a:p>
            <a:endParaRPr lang="en-GB" dirty="0"/>
          </a:p>
          <a:p>
            <a:r>
              <a:rPr lang="en-GB" dirty="0"/>
              <a:t>“His careful and precise recording of aspects of infectious diseases in his practice provided a model for practice-based research.”</a:t>
            </a:r>
          </a:p>
          <a:p>
            <a:endParaRPr lang="en-GB" dirty="0"/>
          </a:p>
          <a:p>
            <a:r>
              <a:rPr lang="en-GB" dirty="0"/>
              <a:t>Formation of the “Pickles Group” – a group of GPs from the Yorkshire and Humber region, supported by the network to take part in Practice-based research.</a:t>
            </a:r>
          </a:p>
          <a:p>
            <a:pPr marL="0" indent="0">
              <a:buNone/>
            </a:pPr>
            <a:endParaRPr lang="en-GB" dirty="0"/>
          </a:p>
        </p:txBody>
      </p:sp>
    </p:spTree>
    <p:extLst>
      <p:ext uri="{BB962C8B-B14F-4D97-AF65-F5344CB8AC3E}">
        <p14:creationId xmlns:p14="http://schemas.microsoft.com/office/powerpoint/2010/main" val="2024702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81F4E0B-B220-462C-9F29-DEAF6EA7D45E}"/>
              </a:ext>
            </a:extLst>
          </p:cNvPr>
          <p:cNvSpPr>
            <a:spLocks noGrp="1"/>
          </p:cNvSpPr>
          <p:nvPr>
            <p:ph type="title"/>
          </p:nvPr>
        </p:nvSpPr>
        <p:spPr/>
        <p:txBody>
          <a:bodyPr/>
          <a:lstStyle/>
          <a:p>
            <a:r>
              <a:rPr lang="en-GB" dirty="0"/>
              <a:t>In the past 10 years…….</a:t>
            </a:r>
          </a:p>
        </p:txBody>
      </p:sp>
      <p:sp>
        <p:nvSpPr>
          <p:cNvPr id="3" name="Content Placeholder 2">
            <a:extLst>
              <a:ext uri="{FF2B5EF4-FFF2-40B4-BE49-F238E27FC236}">
                <a16:creationId xmlns="" xmlns:a16="http://schemas.microsoft.com/office/drawing/2014/main" id="{7CED1D74-DD4B-4F72-9BF6-2D65DF02E113}"/>
              </a:ext>
            </a:extLst>
          </p:cNvPr>
          <p:cNvSpPr>
            <a:spLocks noGrp="1"/>
          </p:cNvSpPr>
          <p:nvPr>
            <p:ph idx="1"/>
          </p:nvPr>
        </p:nvSpPr>
        <p:spPr/>
        <p:txBody>
          <a:bodyPr>
            <a:normAutofit/>
          </a:bodyPr>
          <a:lstStyle/>
          <a:p>
            <a:r>
              <a:rPr lang="en-GB" sz="3200" dirty="0"/>
              <a:t>Pickles Group</a:t>
            </a:r>
          </a:p>
          <a:p>
            <a:r>
              <a:rPr lang="en-GB" sz="3200" dirty="0"/>
              <a:t>Research Site Initiatives</a:t>
            </a:r>
          </a:p>
          <a:p>
            <a:r>
              <a:rPr lang="en-GB" sz="3200" dirty="0"/>
              <a:t>Hubs and Spokes</a:t>
            </a:r>
          </a:p>
          <a:p>
            <a:r>
              <a:rPr lang="en-GB" sz="3200" dirty="0"/>
              <a:t>CCG Clinical Leads</a:t>
            </a:r>
          </a:p>
          <a:p>
            <a:r>
              <a:rPr lang="en-GB" sz="3200" dirty="0"/>
              <a:t>…………..CLUSTERS</a:t>
            </a:r>
          </a:p>
        </p:txBody>
      </p:sp>
    </p:spTree>
    <p:extLst>
      <p:ext uri="{BB962C8B-B14F-4D97-AF65-F5344CB8AC3E}">
        <p14:creationId xmlns:p14="http://schemas.microsoft.com/office/powerpoint/2010/main" val="3079916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27A48C-124F-4354-BAB6-11E0AC514C31}"/>
              </a:ext>
            </a:extLst>
          </p:cNvPr>
          <p:cNvSpPr>
            <a:spLocks noGrp="1"/>
          </p:cNvSpPr>
          <p:nvPr>
            <p:ph type="title"/>
          </p:nvPr>
        </p:nvSpPr>
        <p:spPr/>
        <p:txBody>
          <a:bodyPr/>
          <a:lstStyle/>
          <a:p>
            <a:r>
              <a:rPr lang="en-GB" dirty="0"/>
              <a:t>Now</a:t>
            </a:r>
          </a:p>
        </p:txBody>
      </p:sp>
      <p:sp>
        <p:nvSpPr>
          <p:cNvPr id="3" name="Content Placeholder 2">
            <a:extLst>
              <a:ext uri="{FF2B5EF4-FFF2-40B4-BE49-F238E27FC236}">
                <a16:creationId xmlns="" xmlns:a16="http://schemas.microsoft.com/office/drawing/2014/main" id="{427B9EAC-F1EB-4166-9ECC-E9AD793055DA}"/>
              </a:ext>
            </a:extLst>
          </p:cNvPr>
          <p:cNvSpPr>
            <a:spLocks noGrp="1"/>
          </p:cNvSpPr>
          <p:nvPr>
            <p:ph idx="1"/>
          </p:nvPr>
        </p:nvSpPr>
        <p:spPr/>
        <p:txBody>
          <a:bodyPr/>
          <a:lstStyle/>
          <a:p>
            <a:r>
              <a:rPr lang="en-GB" sz="2800" dirty="0"/>
              <a:t>Taken the gamble</a:t>
            </a:r>
          </a:p>
          <a:p>
            <a:r>
              <a:rPr lang="en-GB" sz="2400" dirty="0"/>
              <a:t>Dedicated and experienced research team:</a:t>
            </a:r>
          </a:p>
          <a:p>
            <a:r>
              <a:rPr lang="en-GB" sz="2400" dirty="0"/>
              <a:t>GCP trained nurses, </a:t>
            </a:r>
          </a:p>
          <a:p>
            <a:r>
              <a:rPr lang="en-GB" sz="2400" dirty="0"/>
              <a:t>GPs, </a:t>
            </a:r>
          </a:p>
          <a:p>
            <a:r>
              <a:rPr lang="en-GB" sz="2400" dirty="0"/>
              <a:t>HCAs </a:t>
            </a:r>
          </a:p>
          <a:p>
            <a:r>
              <a:rPr lang="en-GB" sz="2400" dirty="0"/>
              <a:t>Research Co-ordinator</a:t>
            </a:r>
          </a:p>
        </p:txBody>
      </p:sp>
    </p:spTree>
    <p:extLst>
      <p:ext uri="{BB962C8B-B14F-4D97-AF65-F5344CB8AC3E}">
        <p14:creationId xmlns:p14="http://schemas.microsoft.com/office/powerpoint/2010/main" val="3323428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7FF1D9-41B6-4557-B30E-9E8ECB061093}"/>
              </a:ext>
            </a:extLst>
          </p:cNvPr>
          <p:cNvSpPr>
            <a:spLocks noGrp="1"/>
          </p:cNvSpPr>
          <p:nvPr>
            <p:ph type="title"/>
          </p:nvPr>
        </p:nvSpPr>
        <p:spPr/>
        <p:txBody>
          <a:bodyPr/>
          <a:lstStyle/>
          <a:p>
            <a:r>
              <a:rPr lang="en-GB" dirty="0"/>
              <a:t>Personal benefits</a:t>
            </a:r>
          </a:p>
        </p:txBody>
      </p:sp>
      <p:sp>
        <p:nvSpPr>
          <p:cNvPr id="3" name="Content Placeholder 2">
            <a:extLst>
              <a:ext uri="{FF2B5EF4-FFF2-40B4-BE49-F238E27FC236}">
                <a16:creationId xmlns="" xmlns:a16="http://schemas.microsoft.com/office/drawing/2014/main" id="{0AE78870-C567-4A24-8109-C272347CEBF7}"/>
              </a:ext>
            </a:extLst>
          </p:cNvPr>
          <p:cNvSpPr>
            <a:spLocks noGrp="1"/>
          </p:cNvSpPr>
          <p:nvPr>
            <p:ph idx="1"/>
          </p:nvPr>
        </p:nvSpPr>
        <p:spPr/>
        <p:txBody>
          <a:bodyPr>
            <a:noAutofit/>
          </a:bodyPr>
          <a:lstStyle/>
          <a:p>
            <a:r>
              <a:rPr lang="en-GB" sz="2800" dirty="0"/>
              <a:t>Portfolio career</a:t>
            </a:r>
          </a:p>
          <a:p>
            <a:r>
              <a:rPr lang="en-GB" sz="2800" dirty="0"/>
              <a:t>New Interest</a:t>
            </a:r>
          </a:p>
          <a:p>
            <a:r>
              <a:rPr lang="en-GB" sz="2800" dirty="0"/>
              <a:t>“Back to science”/pharmacology</a:t>
            </a:r>
          </a:p>
          <a:p>
            <a:r>
              <a:rPr lang="en-GB" sz="2800" dirty="0"/>
              <a:t>Longer to spend with patients</a:t>
            </a:r>
          </a:p>
          <a:p>
            <a:r>
              <a:rPr lang="en-GB" sz="2800" dirty="0"/>
              <a:t>A bit specialist</a:t>
            </a:r>
          </a:p>
          <a:p>
            <a:r>
              <a:rPr lang="en-GB" sz="2800" dirty="0"/>
              <a:t>Lots for the appraisal!</a:t>
            </a:r>
          </a:p>
        </p:txBody>
      </p:sp>
    </p:spTree>
    <p:extLst>
      <p:ext uri="{BB962C8B-B14F-4D97-AF65-F5344CB8AC3E}">
        <p14:creationId xmlns:p14="http://schemas.microsoft.com/office/powerpoint/2010/main" val="282260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81CA09-3F3A-4EB8-9A2F-1C869AA4437F}"/>
              </a:ext>
            </a:extLst>
          </p:cNvPr>
          <p:cNvSpPr>
            <a:spLocks noGrp="1"/>
          </p:cNvSpPr>
          <p:nvPr>
            <p:ph type="title"/>
          </p:nvPr>
        </p:nvSpPr>
        <p:spPr/>
        <p:txBody>
          <a:bodyPr/>
          <a:lstStyle/>
          <a:p>
            <a:r>
              <a:rPr lang="en-GB" dirty="0"/>
              <a:t>Practice Benefits</a:t>
            </a:r>
          </a:p>
        </p:txBody>
      </p:sp>
      <p:sp>
        <p:nvSpPr>
          <p:cNvPr id="3" name="Content Placeholder 2">
            <a:extLst>
              <a:ext uri="{FF2B5EF4-FFF2-40B4-BE49-F238E27FC236}">
                <a16:creationId xmlns="" xmlns:a16="http://schemas.microsoft.com/office/drawing/2014/main" id="{4B6AD041-7A16-46C0-A2BF-00CFEE1E86F4}"/>
              </a:ext>
            </a:extLst>
          </p:cNvPr>
          <p:cNvSpPr>
            <a:spLocks noGrp="1"/>
          </p:cNvSpPr>
          <p:nvPr>
            <p:ph idx="1"/>
          </p:nvPr>
        </p:nvSpPr>
        <p:spPr/>
        <p:txBody>
          <a:bodyPr>
            <a:normAutofit/>
          </a:bodyPr>
          <a:lstStyle/>
          <a:p>
            <a:r>
              <a:rPr lang="en-GB" sz="2800" dirty="0"/>
              <a:t>Financial</a:t>
            </a:r>
          </a:p>
          <a:p>
            <a:endParaRPr lang="en-GB" sz="2800" dirty="0"/>
          </a:p>
          <a:p>
            <a:r>
              <a:rPr lang="en-GB" sz="2800" dirty="0"/>
              <a:t>More attractive to staff</a:t>
            </a:r>
          </a:p>
          <a:p>
            <a:endParaRPr lang="en-GB" sz="2800" dirty="0"/>
          </a:p>
          <a:p>
            <a:r>
              <a:rPr lang="en-GB" sz="2800" dirty="0"/>
              <a:t>More attractive to patients</a:t>
            </a:r>
          </a:p>
        </p:txBody>
      </p:sp>
    </p:spTree>
    <p:extLst>
      <p:ext uri="{BB962C8B-B14F-4D97-AF65-F5344CB8AC3E}">
        <p14:creationId xmlns:p14="http://schemas.microsoft.com/office/powerpoint/2010/main" val="374102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5F868F-CFEF-4757-AD23-3CB5638D9F7C}"/>
              </a:ext>
            </a:extLst>
          </p:cNvPr>
          <p:cNvSpPr>
            <a:spLocks noGrp="1"/>
          </p:cNvSpPr>
          <p:nvPr>
            <p:ph type="title"/>
          </p:nvPr>
        </p:nvSpPr>
        <p:spPr/>
        <p:txBody>
          <a:bodyPr/>
          <a:lstStyle/>
          <a:p>
            <a:r>
              <a:rPr lang="en-GB" dirty="0"/>
              <a:t>Patient benefits</a:t>
            </a:r>
          </a:p>
        </p:txBody>
      </p:sp>
      <p:sp>
        <p:nvSpPr>
          <p:cNvPr id="3" name="Content Placeholder 2">
            <a:extLst>
              <a:ext uri="{FF2B5EF4-FFF2-40B4-BE49-F238E27FC236}">
                <a16:creationId xmlns="" xmlns:a16="http://schemas.microsoft.com/office/drawing/2014/main" id="{474A8949-348E-483A-8A21-E44929F56C6A}"/>
              </a:ext>
            </a:extLst>
          </p:cNvPr>
          <p:cNvSpPr>
            <a:spLocks noGrp="1"/>
          </p:cNvSpPr>
          <p:nvPr>
            <p:ph idx="1"/>
          </p:nvPr>
        </p:nvSpPr>
        <p:spPr/>
        <p:txBody>
          <a:bodyPr>
            <a:normAutofit/>
          </a:bodyPr>
          <a:lstStyle/>
          <a:p>
            <a:r>
              <a:rPr lang="en-GB" sz="2400" dirty="0"/>
              <a:t>Feel like giving something back</a:t>
            </a:r>
          </a:p>
          <a:p>
            <a:r>
              <a:rPr lang="en-GB" sz="2400" dirty="0"/>
              <a:t>Special attention</a:t>
            </a:r>
          </a:p>
          <a:p>
            <a:r>
              <a:rPr lang="en-GB" sz="2400" dirty="0"/>
              <a:t>Opens up new opportunities: </a:t>
            </a:r>
          </a:p>
          <a:p>
            <a:pPr lvl="5"/>
            <a:r>
              <a:rPr lang="en-GB" sz="2400" dirty="0"/>
              <a:t>CTIMPs</a:t>
            </a:r>
          </a:p>
          <a:p>
            <a:pPr lvl="5"/>
            <a:r>
              <a:rPr lang="en-GB" sz="2400" dirty="0"/>
              <a:t>Therapies</a:t>
            </a:r>
          </a:p>
          <a:p>
            <a:pPr lvl="5"/>
            <a:r>
              <a:rPr lang="en-GB" sz="2400" dirty="0"/>
              <a:t>Investigations</a:t>
            </a:r>
          </a:p>
        </p:txBody>
      </p:sp>
    </p:spTree>
    <p:extLst>
      <p:ext uri="{BB962C8B-B14F-4D97-AF65-F5344CB8AC3E}">
        <p14:creationId xmlns:p14="http://schemas.microsoft.com/office/powerpoint/2010/main" val="4269593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A650A4-B4E4-4817-ACF2-EB457526C5E3}"/>
              </a:ext>
            </a:extLst>
          </p:cNvPr>
          <p:cNvSpPr>
            <a:spLocks noGrp="1"/>
          </p:cNvSpPr>
          <p:nvPr>
            <p:ph type="title"/>
          </p:nvPr>
        </p:nvSpPr>
        <p:spPr/>
        <p:txBody>
          <a:bodyPr/>
          <a:lstStyle/>
          <a:p>
            <a:r>
              <a:rPr lang="en-GB" dirty="0"/>
              <a:t>Why Build a cluster?</a:t>
            </a:r>
          </a:p>
        </p:txBody>
      </p:sp>
      <p:sp>
        <p:nvSpPr>
          <p:cNvPr id="3" name="Content Placeholder 2">
            <a:extLst>
              <a:ext uri="{FF2B5EF4-FFF2-40B4-BE49-F238E27FC236}">
                <a16:creationId xmlns="" xmlns:a16="http://schemas.microsoft.com/office/drawing/2014/main" id="{C7274BFA-0084-4201-BF2E-47D607007A33}"/>
              </a:ext>
            </a:extLst>
          </p:cNvPr>
          <p:cNvSpPr>
            <a:spLocks noGrp="1"/>
          </p:cNvSpPr>
          <p:nvPr>
            <p:ph idx="1"/>
          </p:nvPr>
        </p:nvSpPr>
        <p:spPr/>
        <p:txBody>
          <a:bodyPr>
            <a:normAutofit/>
          </a:bodyPr>
          <a:lstStyle/>
          <a:p>
            <a:r>
              <a:rPr lang="en-GB" sz="2800" dirty="0"/>
              <a:t>“Equitable access to research for all patients”</a:t>
            </a:r>
          </a:p>
          <a:p>
            <a:endParaRPr lang="en-GB" sz="2800" dirty="0"/>
          </a:p>
          <a:p>
            <a:endParaRPr lang="en-GB" sz="2800" dirty="0"/>
          </a:p>
          <a:p>
            <a:r>
              <a:rPr lang="en-GB" sz="2800" dirty="0"/>
              <a:t>Practical reasons</a:t>
            </a:r>
          </a:p>
          <a:p>
            <a:r>
              <a:rPr lang="en-GB" sz="2800" dirty="0"/>
              <a:t>Altruistic reasons</a:t>
            </a:r>
          </a:p>
        </p:txBody>
      </p:sp>
    </p:spTree>
    <p:extLst>
      <p:ext uri="{BB962C8B-B14F-4D97-AF65-F5344CB8AC3E}">
        <p14:creationId xmlns:p14="http://schemas.microsoft.com/office/powerpoint/2010/main" val="3144530760"/>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TM10001115[[fn=Parcel]]</Template>
  <TotalTime>63</TotalTime>
  <Words>525</Words>
  <Application>Microsoft Office PowerPoint</Application>
  <PresentationFormat>Custom</PresentationFormat>
  <Paragraphs>99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Parcel</vt:lpstr>
      <vt:lpstr>Building a cluster</vt:lpstr>
      <vt:lpstr>Our Journey</vt:lpstr>
      <vt:lpstr>Dr William Pickles 1885-1969</vt:lpstr>
      <vt:lpstr>In the past 10 years…….</vt:lpstr>
      <vt:lpstr>Now</vt:lpstr>
      <vt:lpstr>Personal benefits</vt:lpstr>
      <vt:lpstr>Practice Benefits</vt:lpstr>
      <vt:lpstr>Patient benefits</vt:lpstr>
      <vt:lpstr>Why Build a cluster?</vt:lpstr>
      <vt:lpstr>What we did…….</vt:lpstr>
      <vt:lpstr>The pitch…..</vt:lpstr>
      <vt:lpstr>In the beginning…..</vt:lpstr>
      <vt:lpstr>  In the beginning (cont)   </vt:lpstr>
      <vt:lpstr>Moving on…..</vt:lpstr>
      <vt:lpstr>Now…..</vt:lpstr>
      <vt:lpstr>Benefits of the cluster</vt:lpstr>
      <vt:lpstr>For Myhealth:</vt:lpstr>
      <vt:lpstr>For our Cluster practices:</vt:lpstr>
      <vt:lpstr>And……</vt:lpstr>
      <vt:lpstr>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 cluster</dc:title>
  <dc:creator>Chris Adams</dc:creator>
  <cp:lastModifiedBy>Gemma Doran</cp:lastModifiedBy>
  <cp:revision>7</cp:revision>
  <dcterms:created xsi:type="dcterms:W3CDTF">2018-02-04T10:00:28Z</dcterms:created>
  <dcterms:modified xsi:type="dcterms:W3CDTF">2018-12-31T15:32:12Z</dcterms:modified>
</cp:coreProperties>
</file>